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docx" ContentType="application/vnd.openxmlformats-officedocument.wordprocessingml.document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rawings/vmlDrawing1.vml" ContentType="application/vnd.openxmlformats-officedocument.vmlDrawi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rawings/vmlDrawing2.vml" ContentType="application/vnd.openxmlformats-officedocument.vmlDrawi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rawings/vmlDrawing3.vml" ContentType="application/vnd.openxmlformats-officedocument.vmlDrawin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rawings/vmlDrawing4.vml" ContentType="application/vnd.openxmlformats-officedocument.vmlDrawing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  <p:sldMasterId id="2147483649" r:id="rId2"/>
  </p:sldMasterIdLst>
  <p:notesMasterIdLst>
    <p:notesMasterId r:id="rId3"/>
  </p:notesMasterIdLst>
  <p:handoutMasterIdLst>
    <p:handoutMasterId r:id="rId4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y="6859588" cx="12190413"/>
  <p:notesSz cx="6858000" cy="9144000"/>
  <p:defaultTextStyle>
    <a:defPPr>
      <a:defRPr lang="zh-CN"/>
    </a:defPPr>
    <a:lvl1pPr algn="l" defTabSz="1209675" eaLnBrk="0" fontAlgn="base" hangingPunct="0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algn="l" defTabSz="1209675" eaLnBrk="0" fontAlgn="base" hangingPunct="0" indent="-147955" marL="605155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algn="l" defTabSz="1209675" eaLnBrk="0" fontAlgn="base" hangingPunct="0" indent="-295275" marL="1209675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algn="l" defTabSz="1209675" eaLnBrk="0" fontAlgn="base" hangingPunct="0" indent="-443230" marL="1814830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algn="l" defTabSz="1209675" eaLnBrk="0" fontAlgn="base" hangingPunct="0" indent="-590550" marL="2419350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algn="l" defTabSz="914400" eaLnBrk="1" hangingPunct="1" latinLnBrk="0" marL="22860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algn="l" defTabSz="914400" eaLnBrk="1" hangingPunct="1" latinLnBrk="0" marL="27432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algn="l" defTabSz="914400" eaLnBrk="1" hangingPunct="1" latinLnBrk="0" marL="32004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algn="l" defTabSz="914400" eaLnBrk="1" hangingPunct="1" latinLnBrk="0" marL="36576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6056" autoAdjust="0"/>
    <p:restoredTop sz="96215" autoAdjust="0"/>
  </p:normalViewPr>
  <p:slideViewPr>
    <p:cSldViewPr showGuides="1" snapToGrid="0">
      <p:cViewPr varScale="1">
        <p:scale>
          <a:sx n="115" d="100"/>
          <a:sy n="115" d="100"/>
        </p:scale>
        <p:origin x="372" y="96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-1006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786" y="66"/>
      </p:cViewPr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12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A9B8210-D540-4CA9-A344-52188275FAD2}" type="datetimeFigureOut">
              <a:rPr altLang="en-US" lang="zh-CN" smtClean="0"/>
              <a:t>2023/12/19</a:t>
            </a:fld>
            <a:endParaRPr altLang="en-US" lang="zh-CN"/>
          </a:p>
        </p:txBody>
      </p:sp>
      <p:sp>
        <p:nvSpPr>
          <p:cNvPr id="1048713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14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4DA850A-0AA3-4CBB-B1BB-3967CB376D1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0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0CC48FE-70FF-4012-95EA-8353457EE287}" type="datetimeFigureOut">
              <a:rPr altLang="en-US" lang="zh-CN" smtClean="0"/>
              <a:t>2023/12/19</a:t>
            </a:fld>
            <a:endParaRPr altLang="en-US" lang="zh-CN"/>
          </a:p>
        </p:txBody>
      </p:sp>
      <p:sp>
        <p:nvSpPr>
          <p:cNvPr id="1048707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70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0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1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301940A7-8863-4CE5-A85B-4B4D87E4DBCE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" Target="../slides/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/>
        </p:spPr>
        <p:txBody>
          <a:bodyPr wrap="square">
            <a:spAutoFit/>
          </a:bodyPr>
          <a:lstStyle>
            <a:lvl1pPr algn="just" defTabSz="2955925" hangingPunct="1" indent="72009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marL="457200">
              <a:buFontTx/>
              <a:buNone/>
              <a:defRPr b="1" sz="2800"/>
            </a:lvl2pPr>
            <a:lvl3pPr indent="0" marL="914400">
              <a:buFontTx/>
              <a:buNone/>
              <a:defRPr b="1" sz="2800"/>
            </a:lvl3pPr>
            <a:lvl4pPr indent="0" marL="1371600">
              <a:buFontTx/>
              <a:buNone/>
              <a:defRPr b="1" sz="2800"/>
            </a:lvl4pPr>
            <a:lvl5pPr indent="0" marL="1828800">
              <a:buFontTx/>
              <a:buNone/>
              <a:defRPr b="1" sz="28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</p:spTree>
  </p:cSld>
  <p:clrMapOvr>
    <a:masterClrMapping/>
  </p:clrMapOvr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02DDBB-0C14-44AF-9744-E182E29AD873}" type="datetimeFigureOut">
              <a:rPr altLang="en-US" lang="zh-CN" smtClean="0"/>
              <a:t>2023/12/19</a:t>
            </a:fld>
            <a:endParaRPr altLang="en-US" lang="zh-CN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AA97AC-133D-4790-B7AE-CBD489B065BB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矩形 6"/>
          <p:cNvSpPr/>
          <p:nvPr userDrawn="1"/>
        </p:nvSpPr>
        <p:spPr>
          <a:xfrm>
            <a:off x="167753" y="179112"/>
            <a:ext cx="11844655" cy="649946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  <p:sp>
        <p:nvSpPr>
          <p:cNvPr id="1048612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/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</p:spTree>
  </p:cSld>
  <p:clrMapOvr>
    <a:masterClrMapping/>
  </p:clrMapOvr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/>
          <a:noFill/>
        </p:spPr>
      </p:pic>
      <p:sp>
        <p:nvSpPr>
          <p:cNvPr id="1048623" name="矩形 16"/>
          <p:cNvSpPr/>
          <p:nvPr userDrawn="1"/>
        </p:nvSpPr>
        <p:spPr>
          <a:xfrm>
            <a:off x="-48664" y="-1905"/>
            <a:ext cx="12238990" cy="6862764"/>
          </a:xfrm>
          <a:prstGeom prst="rect"/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  <p:sp>
        <p:nvSpPr>
          <p:cNvPr id="1048624" name="矩形 17"/>
          <p:cNvSpPr/>
          <p:nvPr userDrawn="1"/>
        </p:nvSpPr>
        <p:spPr>
          <a:xfrm>
            <a:off x="190069" y="179112"/>
            <a:ext cx="11844655" cy="649946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  <p:sp>
        <p:nvSpPr>
          <p:cNvPr id="1048625" name="TextBox 22">
            <a:hlinkClick r:id="rId2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/>
          <a:noFill/>
        </p:spPr>
        <p:txBody>
          <a:bodyPr>
            <a:spAutoFit/>
          </a:bodyPr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altLang="en-US" b="1" dirty="0" sz="2200" lang="zh-CN" spc="3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</a:p>
        </p:txBody>
      </p:sp>
      <p:pic>
        <p:nvPicPr>
          <p:cNvPr id="2097162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/>
          <a:noFill/>
        </p:spPr>
      </p:pic>
      <p:pic>
        <p:nvPicPr>
          <p:cNvPr id="2097163" name="图片 8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78582" y="690567"/>
            <a:ext cx="1626314" cy="506462"/>
          </a:xfrm>
          <a:prstGeom prst="rect"/>
        </p:spPr>
      </p:pic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../slides/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tags" Target="../tags/tag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矩形 12"/>
          <p:cNvSpPr/>
          <p:nvPr userDrawn="1"/>
        </p:nvSpPr>
        <p:spPr>
          <a:xfrm>
            <a:off x="-47625" y="-1588"/>
            <a:ext cx="12238038" cy="6861176"/>
          </a:xfrm>
          <a:prstGeom prst="rect"/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</a:pPr>
            <a:endParaRPr altLang="en-US" b="0" sz="2400" lang="zh-CN"/>
          </a:p>
        </p:txBody>
      </p:sp>
      <p:sp>
        <p:nvSpPr>
          <p:cNvPr id="1048628" name="矩形 13"/>
          <p:cNvSpPr/>
          <p:nvPr userDrawn="1"/>
        </p:nvSpPr>
        <p:spPr>
          <a:xfrm>
            <a:off x="150813" y="180975"/>
            <a:ext cx="11844337" cy="649763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</a:pPr>
            <a:endParaRPr altLang="en-US" b="0" sz="2400" lang="zh-CN"/>
          </a:p>
        </p:txBody>
      </p:sp>
      <p:sp>
        <p:nvSpPr>
          <p:cNvPr id="1048629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/>
          <a:noFill/>
        </p:spPr>
        <p:txBody>
          <a:bodyPr>
            <a:spAutoFit/>
          </a:bodyPr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altLang="en-US" dirty="0" sz="2200" lang="zh-CN" spc="30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</a:p>
        </p:txBody>
      </p:sp>
      <p:sp>
        <p:nvSpPr>
          <p:cNvPr id="1048630" name="矩形 24"/>
          <p:cNvSpPr/>
          <p:nvPr userDrawn="1"/>
        </p:nvSpPr>
        <p:spPr>
          <a:xfrm>
            <a:off x="1981200" y="323850"/>
            <a:ext cx="76200" cy="363538"/>
          </a:xfrm>
          <a:prstGeom prst="rect"/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</a:pPr>
            <a:endParaRPr altLang="en-US" b="0" sz="2400" lang="zh-CN"/>
          </a:p>
        </p:txBody>
      </p:sp>
      <p:sp>
        <p:nvSpPr>
          <p:cNvPr id="1048631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altLang="en-US" b="0" dirty="0" sz="2000" lang="zh-CN">
                <a:solidFill>
                  <a:srgbClr val="009D96"/>
                </a:solidFill>
              </a:rPr>
              <a:t>领</a:t>
            </a:r>
            <a:r>
              <a:rPr altLang="en-US" b="0" dirty="0" sz="2000" lang="zh-CN" smtClean="0">
                <a:solidFill>
                  <a:srgbClr val="009D96"/>
                </a:solidFill>
              </a:rPr>
              <a:t>跑中考 </a:t>
            </a:r>
            <a:r>
              <a:rPr altLang="zh-CN" b="0" dirty="0" lang="en-US">
                <a:solidFill>
                  <a:srgbClr val="009D96"/>
                </a:solidFill>
              </a:rPr>
              <a:t>·</a:t>
            </a:r>
            <a:r>
              <a:rPr altLang="en-US" b="0" dirty="0" lang="zh-CN">
                <a:solidFill>
                  <a:srgbClr val="009D96"/>
                </a:solidFill>
              </a:rPr>
              <a:t> </a:t>
            </a:r>
            <a:r>
              <a:rPr altLang="en-US" b="0" dirty="0" sz="2000" lang="zh-CN" smtClean="0">
                <a:solidFill>
                  <a:srgbClr val="009D96"/>
                </a:solidFill>
              </a:rPr>
              <a:t>数学（深圳</a:t>
            </a:r>
            <a:r>
              <a:rPr altLang="zh-CN" b="0" dirty="0" sz="2000" lang="en-US" smtClean="0">
                <a:solidFill>
                  <a:srgbClr val="009D96"/>
                </a:solidFill>
              </a:rPr>
              <a:t> </a:t>
            </a:r>
            <a:r>
              <a:rPr altLang="en-US" b="0" dirty="0" sz="2000" lang="zh-CN" smtClean="0">
                <a:solidFill>
                  <a:srgbClr val="009D96"/>
                </a:solidFill>
              </a:rPr>
              <a:t>）</a:t>
            </a:r>
            <a:endParaRPr altLang="en-US" b="0" dirty="0" sz="2000" lang="zh-CN">
              <a:solidFill>
                <a:srgbClr val="009D96"/>
              </a:solidFill>
            </a:endParaRPr>
          </a:p>
        </p:txBody>
      </p:sp>
      <p:pic>
        <p:nvPicPr>
          <p:cNvPr id="209716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/>
          <a:noFill/>
          <a:ln>
            <a:noFill/>
          </a:ln>
        </p:spPr>
      </p:pic>
      <p:sp>
        <p:nvSpPr>
          <p:cNvPr id="1048632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3320140" cy="430887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eaLnBrk="1" fontAlgn="base" hangingPunct="1" rtl="0">
              <a:spcBef>
                <a:spcPct val="0"/>
              </a:spcBef>
              <a:spcAft>
                <a:spcPct val="0"/>
              </a:spcAft>
            </a:pPr>
            <a:r>
              <a:rPr altLang="en-US" b="1" dirty="0" sz="2200" kern="1200" lang="zh-CN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altLang="zh-CN" b="1" dirty="0" sz="2200" kern="1200" lang="en-US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13</a:t>
            </a:r>
            <a:r>
              <a:rPr altLang="en-US" b="1" dirty="0" sz="2200" kern="1200" lang="zh-CN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二次函数（二）</a:t>
            </a:r>
          </a:p>
        </p:txBody>
      </p:sp>
      <p:pic>
        <p:nvPicPr>
          <p:cNvPr id="2097165" name="图片 14" descr="未标题-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/>
        </p:spPr>
      </p:pic>
    </p:spTree>
    <p:custDataLst>
      <p:tags r:id="rId5"/>
    </p:custDataLst>
  </p:cSld>
  <p:clrMap accent1="accent1" accent2="accent2" accent3="accent3" accent4="accent4" accent5="accent5" accent6="accent6" bg1="lt1" bg2="lt2" tx1="dk1" tx2="dk2" hlink="hlink" folHlink="folHlink"/>
  <p:sldLayoutIdLst>
    <p:sldLayoutId id="2147483654" r:id="rId1"/>
  </p:sldLayoutIdLst>
  <p:timing/>
  <p:txStyles>
    <p:titleStyle>
      <a:lvl1pPr algn="l" defTabSz="952500" fontAlgn="base" rtl="0">
        <a:spcBef>
          <a:spcPct val="0"/>
        </a:spcBef>
        <a:spcAft>
          <a:spcPct val="0"/>
        </a:spcAft>
        <a:defRPr b="1" sz="2800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algn="l" defTabSz="952500" fontAlgn="base" marL="4572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algn="l" defTabSz="952500" fontAlgn="base" marL="9144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algn="l" defTabSz="952500" fontAlgn="base" marL="13716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algn="l" defTabSz="952500" fontAlgn="base" marL="18288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algn="l" defTabSz="952500" fontAlgn="base" indent="-236855" marL="817880" rtl="0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algn="l" defTabSz="952500" fontAlgn="base" indent="-236855" marL="1233805" rtl="0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algn="l" pos="1676400"/>
        </a:tabLst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algn="l" defTabSz="952500" fontAlgn="base" indent="-236855" marL="1649730" rtl="0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algn="l" defTabSz="952500" fontAlgn="base" indent="-236855" marL="2065655" rtl="0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algn="l" defTabSz="952500" fontAlgn="base" indent="-236855" marL="2481580" rtl="0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algn="l" defTabSz="953135" eaLnBrk="1" hangingPunct="1" indent="-237490" latinLnBrk="0" marL="2620010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53135" eaLnBrk="1" hangingPunct="1" indent="-237490" latinLnBrk="0" marL="3096260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53135" eaLnBrk="1" hangingPunct="1" indent="-237490" latinLnBrk="0" marL="3573145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53135" eaLnBrk="1" hangingPunct="1" indent="-237490" latinLnBrk="0" marL="4049395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53135" eaLnBrk="1" hangingPunct="1" latinLnBrk="0" marL="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53135" eaLnBrk="1" hangingPunct="1" latinLnBrk="0" marL="47625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53135" eaLnBrk="1" hangingPunct="1" latinLnBrk="0" marL="95313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53135" eaLnBrk="1" hangingPunct="1" latinLnBrk="0" marL="142938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53135" eaLnBrk="1" hangingPunct="1" latinLnBrk="0" marL="190563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53135" eaLnBrk="1" hangingPunct="1" latinLnBrk="0" marL="238252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53135" eaLnBrk="1" hangingPunct="1" latinLnBrk="0" marL="285877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53135" eaLnBrk="1" hangingPunct="1" latinLnBrk="0" marL="333502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53135" eaLnBrk="1" hangingPunct="1" latinLnBrk="0" marL="381063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altLang="en-US" lang="zh-CN" smtClean="0"/>
              <a:t>2023/12/19</a:t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  <p:sldLayoutId id="2147483653" r:id="rId3"/>
  </p:sldLayoutIdLst>
  <p:timing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" Target="slide5.xml"/><Relationship Id="rId2" Type="http://schemas.openxmlformats.org/officeDocument/2006/relationships/slide" Target="slide2.xml"/><Relationship Id="rId3" Type="http://schemas.openxmlformats.org/officeDocument/2006/relationships/slide" Target="slide16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Word_Document1.docx"/><Relationship Id="rId2" Type="http://schemas.openxmlformats.org/officeDocument/2006/relationships/image" Target="../media/image10.emf"/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emf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<Relationship Id="rId7" Type="http://schemas.openxmlformats.org/officeDocument/2006/relationships/vmlDrawing" Target="../drawings/vmlDrawing2.v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Word_Document3.docx"/><Relationship Id="rId2" Type="http://schemas.openxmlformats.org/officeDocument/2006/relationships/image" Target="../media/image14.emf"/><Relationship Id="rId3" Type="http://schemas.openxmlformats.org/officeDocument/2006/relationships/slideLayout" Target="../slideLayouts/slideLayout1.xml"/><Relationship Id="rId4" Type="http://schemas.openxmlformats.org/officeDocument/2006/relationships/vmlDrawing" Target="../drawings/vmlDrawing3.v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package" Target="../embeddings/Microsoft_Word_Document4.docx"/><Relationship Id="rId3" Type="http://schemas.openxmlformats.org/officeDocument/2006/relationships/image" Target="../media/image17.emf"/><Relationship Id="rId4" Type="http://schemas.openxmlformats.org/officeDocument/2006/relationships/slideLayout" Target="../slideLayouts/slideLayout1.xml"/><Relationship Id="rId5" Type="http://schemas.openxmlformats.org/officeDocument/2006/relationships/vmlDrawing" Target="../drawings/vmlDrawing4.v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package" Target="../embeddings/Microsoft_Word_Document0.docx"/><Relationship Id="rId3" Type="http://schemas.openxmlformats.org/officeDocument/2006/relationships/image" Target="../media/image7.emf"/><Relationship Id="rId4" Type="http://schemas.openxmlformats.org/officeDocument/2006/relationships/slideLayout" Target="../slideLayouts/slideLayout1.xml"/><Relationship Id="rId5" Type="http://schemas.openxmlformats.org/officeDocument/2006/relationships/vmlDrawing" Target="../drawings/vmlDrawing1.v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/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14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/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44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1048615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 spc="300">
                  <a:solidFill>
                    <a:srgbClr val="3E3A39"/>
                  </a:solidFill>
                  <a:latin typeface="微软雅黑" pitchFamily="34" charset="-122"/>
                  <a:ea typeface="微软雅黑" pitchFamily="34" charset="-122"/>
                </a:rPr>
                <a:t>核心知识讲练</a:t>
              </a:r>
            </a:p>
          </p:txBody>
        </p:sp>
        <p:sp>
          <p:nvSpPr>
            <p:cNvPr id="1048616" name="椭圆 31"/>
            <p:cNvSpPr/>
            <p:nvPr/>
          </p:nvSpPr>
          <p:spPr>
            <a:xfrm>
              <a:off x="13463" y="7874"/>
              <a:ext cx="483" cy="483"/>
            </a:xfrm>
            <a:prstGeom prst="ellipse"/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45" name="组合 33"/>
          <p:cNvGrpSpPr/>
          <p:nvPr/>
        </p:nvGrpSpPr>
        <p:grpSpPr>
          <a:xfrm>
            <a:off x="1876317" y="5577330"/>
            <a:ext cx="1976755" cy="461645"/>
            <a:chOff x="13463" y="7736"/>
            <a:chExt cx="3113" cy="727"/>
          </a:xfrm>
        </p:grpSpPr>
        <p:sp>
          <p:nvSpPr>
            <p:cNvPr id="1048617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 spc="300">
                  <a:solidFill>
                    <a:srgbClr val="3E3A39"/>
                  </a:solidFill>
                  <a:latin typeface="微软雅黑" pitchFamily="34" charset="-122"/>
                  <a:ea typeface="微软雅黑" pitchFamily="34" charset="-122"/>
                </a:rPr>
                <a:t>知识梳理</a:t>
              </a:r>
            </a:p>
          </p:txBody>
        </p:sp>
        <p:sp>
          <p:nvSpPr>
            <p:cNvPr id="1048618" name="椭圆 35"/>
            <p:cNvSpPr/>
            <p:nvPr/>
          </p:nvSpPr>
          <p:spPr>
            <a:xfrm>
              <a:off x="13463" y="7874"/>
              <a:ext cx="483" cy="483"/>
            </a:xfrm>
            <a:prstGeom prst="ellipse"/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46" name="组合 36"/>
          <p:cNvGrpSpPr/>
          <p:nvPr/>
        </p:nvGrpSpPr>
        <p:grpSpPr>
          <a:xfrm>
            <a:off x="8513515" y="5577330"/>
            <a:ext cx="1976755" cy="461645"/>
            <a:chOff x="13463" y="7736"/>
            <a:chExt cx="3113" cy="727"/>
          </a:xfrm>
        </p:grpSpPr>
        <p:sp>
          <p:nvSpPr>
            <p:cNvPr id="1048619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 spc="300">
                  <a:solidFill>
                    <a:srgbClr val="3E3A39"/>
                  </a:solidFill>
                  <a:latin typeface="微软雅黑" pitchFamily="34" charset="-122"/>
                  <a:ea typeface="微软雅黑" pitchFamily="34" charset="-122"/>
                </a:rPr>
                <a:t>课堂检测</a:t>
              </a:r>
            </a:p>
          </p:txBody>
        </p:sp>
        <p:sp>
          <p:nvSpPr>
            <p:cNvPr id="1048620" name="椭圆 38"/>
            <p:cNvSpPr/>
            <p:nvPr/>
          </p:nvSpPr>
          <p:spPr>
            <a:xfrm>
              <a:off x="13463" y="7874"/>
              <a:ext cx="483" cy="483"/>
            </a:xfrm>
            <a:prstGeom prst="ellipse"/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621" name="文本框 22"/>
          <p:cNvSpPr txBox="1">
            <a:spLocks noChangeArrowheads="1"/>
          </p:cNvSpPr>
          <p:nvPr/>
        </p:nvSpPr>
        <p:spPr bwMode="auto">
          <a:xfrm>
            <a:off x="3877036" y="1678726"/>
            <a:ext cx="4094481" cy="751840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altLang="en-US" dirty="0" sz="4400" lang="zh-CN">
                <a:solidFill>
                  <a:srgbClr val="009D96"/>
                </a:solidFill>
              </a:rPr>
              <a:t>第三单元　函数</a:t>
            </a:r>
          </a:p>
        </p:txBody>
      </p:sp>
      <p:sp>
        <p:nvSpPr>
          <p:cNvPr id="1048622" name="文本框 23"/>
          <p:cNvSpPr txBox="1">
            <a:spLocks noChangeArrowheads="1"/>
          </p:cNvSpPr>
          <p:nvPr/>
        </p:nvSpPr>
        <p:spPr bwMode="auto">
          <a:xfrm>
            <a:off x="3572804" y="2709455"/>
            <a:ext cx="4704080" cy="574040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altLang="en-US" b="0" dirty="0" sz="3200" lang="zh-CN"/>
              <a:t>课时</a:t>
            </a:r>
            <a:r>
              <a:rPr altLang="zh-CN" b="0" dirty="0" sz="3200" lang="en-US"/>
              <a:t>13</a:t>
            </a:r>
            <a:r>
              <a:rPr altLang="en-US" b="0" dirty="0" sz="3200" lang="zh-CN"/>
              <a:t>　二次函数（二）</a:t>
            </a: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内容占位符 1"/>
          <p:cNvSpPr>
            <a:spLocks noGrp="1"/>
          </p:cNvSpPr>
          <p:nvPr>
            <p:ph idx="10"/>
          </p:nvPr>
        </p:nvSpPr>
        <p:spPr>
          <a:xfrm>
            <a:off x="412039" y="2513635"/>
            <a:ext cx="11337155" cy="1348739"/>
          </a:xfrm>
        </p:spPr>
        <p:txBody>
          <a:bodyPr/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若二次函数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FF0000"/>
                </a:solidFill>
              </a:rPr>
              <a:t>的图象与</a:t>
            </a:r>
            <a:r>
              <a:rPr altLang="zh-CN" dirty="0" kern="100" lang="zh-CN" smtClean="0">
                <a:solidFill>
                  <a:srgbClr val="FF0000"/>
                </a:solidFill>
              </a:rPr>
              <a:t>一次函数</a:t>
            </a:r>
            <a:r>
              <a:rPr altLang="zh-CN" dirty="0" i="1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baseline="-25000" dirty="0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zh-CN">
                <a:solidFill>
                  <a:srgbClr val="FF0000"/>
                </a:solidFill>
              </a:rPr>
              <a:t>的图象没有交点，则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Δ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zh-CN">
                <a:solidFill>
                  <a:srgbClr val="FF0000"/>
                </a:solidFill>
              </a:rPr>
              <a:t>）＝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9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&lt;0</a:t>
            </a:r>
            <a:r>
              <a:rPr altLang="zh-CN" dirty="0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en-US" dirty="0" lang="zh-CN"/>
          </a:p>
        </p:txBody>
      </p:sp>
      <p:graphicFrame>
        <p:nvGraphicFramePr>
          <p:cNvPr id="4194306" name="对象 2"/>
          <p:cNvGraphicFramePr>
            <a:graphicFrameLocks noChangeAspect="1"/>
          </p:cNvGraphicFramePr>
          <p:nvPr/>
        </p:nvGraphicFramePr>
        <p:xfrm>
          <a:off x="521191" y="16827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" spid="_x0000_s11272" imgH="1255538" imgW="11118325" progId="Word.Document.12">
                  <p:embed/>
                </p:oleObj>
              </mc:Choice>
              <mc:Fallback>
                <p:oleObj name="文档" r:id="rId1" spid="" imgH="1255538" imgW="11118325" progId="Word.Document.12">
                  <p:embed/>
                  <p:pic>
                    <p:nvPicPr>
                      <p:cNvPr id="2097174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521191" y="1682750"/>
                        <a:ext cx="11118850" cy="1255713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7" name="对象 3"/>
          <p:cNvGraphicFramePr>
            <a:graphicFrameLocks noChangeAspect="1"/>
          </p:cNvGraphicFramePr>
          <p:nvPr/>
        </p:nvGraphicFramePr>
        <p:xfrm>
          <a:off x="521191" y="39179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spid="_x0000_s11273" imgH="1255538" imgW="11118325" progId="Word.Document.12">
                  <p:embed/>
                </p:oleObj>
              </mc:Choice>
              <mc:Fallback>
                <p:oleObj name="文档" r:id="rId3" spid="" imgH="1255538" imgW="11118325" progId="Word.Document.12">
                  <p:embed/>
                  <p:pic>
                    <p:nvPicPr>
                      <p:cNvPr id="2097175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tretch>
                        <a:fillRect/>
                      </a:stretch>
                    </p:blipFill>
                    <p:spPr>
                      <a:xfrm>
                        <a:off x="521191" y="3917950"/>
                        <a:ext cx="11118850" cy="1255713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60" name="矩形 4"/>
          <p:cNvSpPr/>
          <p:nvPr/>
        </p:nvSpPr>
        <p:spPr>
          <a:xfrm>
            <a:off x="9961073" y="584709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1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76" name="Picture 2" descr="SZ24SXZS13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9117675" y="3556602"/>
            <a:ext cx="2290487" cy="2290487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26060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二次函数的实际应用</a:t>
            </a: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沈阳）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，王叔叔想用长为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 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的栅栏，再借助房屋的外墙围成一个矩形羊圈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，已知房屋外墙足够长，当矩形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时，羊圈的面积最大．</a:t>
            </a:r>
          </a:p>
        </p:txBody>
      </p:sp>
      <p:pic>
        <p:nvPicPr>
          <p:cNvPr id="2097179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7710" y="796143"/>
            <a:ext cx="2249170" cy="456565"/>
          </a:xfrm>
          <a:prstGeom prst="rect"/>
        </p:spPr>
      </p:pic>
      <p:sp>
        <p:nvSpPr>
          <p:cNvPr id="1048662" name="矩形 3"/>
          <p:cNvSpPr/>
          <p:nvPr/>
        </p:nvSpPr>
        <p:spPr>
          <a:xfrm>
            <a:off x="5355738" y="588519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2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80" name="Picture 2" descr="SZ24SXZS13-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949822" y="4211090"/>
            <a:ext cx="3536709" cy="1496300"/>
          </a:xfrm>
          <a:prstGeom prst="rect"/>
          <a:noFill/>
          <a:ln>
            <a:noFill/>
          </a:ln>
        </p:spPr>
      </p:pic>
      <p:sp>
        <p:nvSpPr>
          <p:cNvPr id="1048663" name="矩形 4"/>
          <p:cNvSpPr/>
          <p:nvPr/>
        </p:nvSpPr>
        <p:spPr>
          <a:xfrm>
            <a:off x="3431483" y="2712271"/>
            <a:ext cx="589280" cy="51054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15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48739"/>
          </a:xfrm>
        </p:spPr>
        <p:txBody>
          <a:bodyPr/>
          <a:p>
            <a:pPr lvl="0"/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2021</a:t>
            </a:r>
            <a:r>
              <a:rPr altLang="en-US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某科技公司销售高新科技产品，该产品成本为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万元，销售单价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万元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）与销售量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）的关系如下表所示：</a:t>
            </a:r>
          </a:p>
        </p:txBody>
      </p:sp>
      <p:sp>
        <p:nvSpPr>
          <p:cNvPr id="1048665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/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/>
            </a:r>
            <a:b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altLang="en-US" dirty="0" lang="zh-CN"/>
          </a:p>
        </p:txBody>
      </p:sp>
      <p:sp>
        <p:nvSpPr>
          <p:cNvPr id="1048666" name="内容占位符 1"/>
          <p:cNvSpPr txBox="1"/>
          <p:nvPr/>
        </p:nvSpPr>
        <p:spPr>
          <a:xfrm>
            <a:off x="302884" y="3010928"/>
            <a:ext cx="11337155" cy="720089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altLang="zh-CN" dirty="0" kern="100" lang="zh-CN" smtClean="0"/>
              <a:t>（</a:t>
            </a:r>
            <a:r>
              <a:rPr altLang="zh-CN" dirty="0" kern="100" lang="en-US" smtClean="0">
                <a:cs typeface="Courier New" panose="02070309020205020404" pitchFamily="49" charset="0"/>
              </a:rPr>
              <a:t>1</a:t>
            </a:r>
            <a:r>
              <a:rPr altLang="zh-CN" dirty="0" kern="100" lang="zh-CN" smtClean="0"/>
              <a:t>）求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y</a:t>
            </a:r>
            <a:r>
              <a:rPr altLang="zh-CN" dirty="0" kern="100" lang="zh-CN" smtClean="0"/>
              <a:t>与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x</a:t>
            </a:r>
            <a:r>
              <a:rPr altLang="zh-CN" dirty="0" kern="100" lang="zh-CN" smtClean="0"/>
              <a:t>的函数关系式；</a:t>
            </a:r>
            <a:endParaRPr altLang="zh-CN" dirty="0" sz="1050" kern="100" lang="zh-CN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194308" name="表格 6"/>
          <p:cNvGraphicFramePr>
            <a:graphicFrameLocks noGrp="1"/>
          </p:cNvGraphicFramePr>
          <p:nvPr/>
        </p:nvGraphicFramePr>
        <p:xfrm>
          <a:off x="1775618" y="2004968"/>
          <a:ext cx="8639175" cy="1077462"/>
        </p:xfrm>
        <a:graphic>
          <a:graphicData uri="http://schemas.openxmlformats.org/drawingml/2006/table">
            <a:tbl>
              <a:tblPr firstRow="1" firstCol="1" bandRow="1"/>
              <a:tblGrid>
                <a:gridCol w="1977681"/>
                <a:gridCol w="1710306"/>
                <a:gridCol w="1890673"/>
                <a:gridCol w="1537561"/>
                <a:gridCol w="1522954"/>
              </a:tblGrid>
              <a:tr h="452673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sz="28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8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dirty="0" sz="2800" kern="100" lang="zh-CN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b="1" dirty="0" sz="28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dirty="0"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12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14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16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8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sz="28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sz="2800" kern="100" lang="zh-CN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件</a:t>
                      </a:r>
                      <a:r>
                        <a:rPr b="1" sz="28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40</a:t>
                      </a:r>
                      <a:endParaRPr dirty="0"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30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20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</a:t>
                      </a:r>
                      <a:endParaRPr dirty="0"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667" name="内容占位符 1"/>
          <p:cNvSpPr txBox="1"/>
          <p:nvPr/>
        </p:nvSpPr>
        <p:spPr>
          <a:xfrm>
            <a:off x="412037" y="3602402"/>
            <a:ext cx="11337155" cy="1348739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由</a:t>
            </a:r>
            <a:r>
              <a:rPr altLang="zh-CN" dirty="0" kern="100" lang="zh-CN">
                <a:solidFill>
                  <a:srgbClr val="FF0000"/>
                </a:solidFill>
              </a:rPr>
              <a:t>表格中数据可知，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与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之间的关系为一次函数关系，设关系式为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 err="1">
                <a:solidFill>
                  <a:srgbClr val="FF0000"/>
                </a:solidFill>
                <a:cs typeface="Courier New" panose="02070309020205020404" pitchFamily="49" charset="0"/>
              </a:rPr>
              <a:t>kx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≠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194309" name="对象 8"/>
          <p:cNvGraphicFramePr>
            <a:graphicFrameLocks noChangeAspect="1"/>
          </p:cNvGraphicFramePr>
          <p:nvPr/>
        </p:nvGraphicFramePr>
        <p:xfrm>
          <a:off x="535780" y="4673734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" spid="_x0000_s4100" imgH="988624" imgW="11118325" progId="Word.Document.12">
                  <p:embed/>
                </p:oleObj>
              </mc:Choice>
              <mc:Fallback>
                <p:oleObj name="文档" r:id="rId1" spid="" imgH="988624" imgW="11118325" progId="Word.Document.12">
                  <p:embed/>
                  <p:pic>
                    <p:nvPicPr>
                      <p:cNvPr id="2097181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535780" y="4673734"/>
                        <a:ext cx="11118850" cy="989013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68" name="内容占位符 1"/>
          <p:cNvSpPr txBox="1"/>
          <p:nvPr/>
        </p:nvSpPr>
        <p:spPr>
          <a:xfrm>
            <a:off x="302884" y="5652739"/>
            <a:ext cx="11337155" cy="720089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与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的函数关系式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90.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 build="p"/>
      <p:bldP spid="10486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内容占位符 1"/>
          <p:cNvSpPr>
            <a:spLocks noGrp="1"/>
          </p:cNvSpPr>
          <p:nvPr>
            <p:ph idx="10"/>
          </p:nvPr>
        </p:nvSpPr>
        <p:spPr/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）当销售单价为多少时，有最大利润，最大利润为多少？</a:t>
            </a:r>
          </a:p>
        </p:txBody>
      </p:sp>
      <p:sp>
        <p:nvSpPr>
          <p:cNvPr id="1048670" name="内容占位符 1"/>
          <p:cNvSpPr txBox="1"/>
          <p:nvPr/>
        </p:nvSpPr>
        <p:spPr>
          <a:xfrm>
            <a:off x="412038" y="1372699"/>
            <a:ext cx="11337155" cy="324217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设</a:t>
            </a:r>
            <a:r>
              <a:rPr altLang="zh-CN" dirty="0" kern="100" lang="zh-CN">
                <a:solidFill>
                  <a:srgbClr val="FF0000"/>
                </a:solidFill>
              </a:rPr>
              <a:t>该产品的销售利润为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万元．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由题意，得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8</a:t>
            </a:r>
            <a:r>
              <a:rPr altLang="zh-CN" dirty="0" kern="100" lang="zh-CN">
                <a:solidFill>
                  <a:srgbClr val="FF0000"/>
                </a:solidFill>
              </a:rPr>
              <a:t>）＝（－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90</a:t>
            </a:r>
            <a:r>
              <a:rPr altLang="zh-CN" dirty="0" kern="100" lang="zh-CN">
                <a:solidFill>
                  <a:srgbClr val="FF0000"/>
                </a:solidFill>
              </a:rPr>
              <a:t>）（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8</a:t>
            </a:r>
            <a:r>
              <a:rPr altLang="zh-CN" dirty="0" kern="100" lang="zh-CN">
                <a:solidFill>
                  <a:srgbClr val="FF0000"/>
                </a:solidFill>
              </a:rPr>
              <a:t>）＝－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130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720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13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125.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altLang="zh-CN" dirty="0" kern="100" lang="zh-CN">
                <a:solidFill>
                  <a:srgbClr val="FF0000"/>
                </a:solidFill>
              </a:rPr>
              <a:t>＜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当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13</a:t>
            </a:r>
            <a:r>
              <a:rPr altLang="zh-CN" dirty="0" kern="100" lang="zh-CN">
                <a:solidFill>
                  <a:srgbClr val="FF0000"/>
                </a:solidFill>
              </a:rPr>
              <a:t>时，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最大，最大值为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125.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答：当销售单价为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13</a:t>
            </a:r>
            <a:r>
              <a:rPr altLang="zh-CN" dirty="0" kern="100" lang="zh-CN">
                <a:solidFill>
                  <a:srgbClr val="FF0000"/>
                </a:solidFill>
              </a:rPr>
              <a:t>万元时，有最大利润，最大利润为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125</a:t>
            </a:r>
            <a:r>
              <a:rPr altLang="zh-CN" dirty="0" kern="100" lang="zh-CN">
                <a:solidFill>
                  <a:srgbClr val="FF0000"/>
                </a:solidFill>
              </a:rPr>
              <a:t>万元．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234689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．一个圆形喷水池的中央竖直安装了一个柱形喷水装置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处的喷头向外喷水，水流在各个方向上沿形状相同的抛物线路径落下．建立平面直角坐标系如图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所示，喷水装置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的高度为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1.75 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，水柱在距喷水头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水平距离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处达到最高，最高点距地面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2.75 m.</a:t>
            </a: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）求抛物线的解析式；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72" name="矩形 2"/>
          <p:cNvSpPr/>
          <p:nvPr/>
        </p:nvSpPr>
        <p:spPr>
          <a:xfrm>
            <a:off x="10168604" y="5237490"/>
            <a:ext cx="724877" cy="523220"/>
          </a:xfrm>
          <a:prstGeom prst="rect"/>
        </p:spPr>
        <p:txBody>
          <a:bodyPr wrap="none">
            <a:spAutoFit/>
          </a:bodyPr>
          <a:p>
            <a:pPr algn="ctr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3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83" name="Picture 2" descr="GD24SXZS12-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312890" y="2981653"/>
            <a:ext cx="2436304" cy="2255837"/>
          </a:xfrm>
          <a:prstGeom prst="rect"/>
          <a:noFill/>
          <a:ln>
            <a:noFill/>
          </a:ln>
        </p:spPr>
      </p:pic>
      <p:sp>
        <p:nvSpPr>
          <p:cNvPr id="1048673" name="内容占位符 1"/>
          <p:cNvSpPr txBox="1"/>
          <p:nvPr/>
        </p:nvSpPr>
        <p:spPr>
          <a:xfrm>
            <a:off x="412039" y="3802708"/>
            <a:ext cx="11337155" cy="2595839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根据</a:t>
            </a:r>
            <a:r>
              <a:rPr altLang="zh-CN" dirty="0" kern="100" lang="zh-CN">
                <a:solidFill>
                  <a:srgbClr val="FF0000"/>
                </a:solidFill>
              </a:rPr>
              <a:t>题意，得抛物线的顶点坐标为（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2.75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设抛物线的解析式为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2.75.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把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1.75</a:t>
            </a:r>
            <a:r>
              <a:rPr altLang="zh-CN" dirty="0" kern="100" lang="zh-CN">
                <a:solidFill>
                  <a:srgbClr val="FF0000"/>
                </a:solidFill>
              </a:rPr>
              <a:t>）代入，得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1.75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2.75.</a:t>
            </a:r>
            <a:r>
              <a:rPr altLang="zh-CN" dirty="0" kern="100" lang="zh-CN">
                <a:solidFill>
                  <a:srgbClr val="FF0000"/>
                </a:solidFill>
              </a:rPr>
              <a:t>解得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该抛物线的解析式为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＝－（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2.75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1.75.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48739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）身高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1.94 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的小明在水柱下方走动，当他的头顶恰好接触到水柱时，求他到喷水头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的水平距离．</a:t>
            </a:r>
          </a:p>
        </p:txBody>
      </p:sp>
      <p:sp>
        <p:nvSpPr>
          <p:cNvPr id="1048675" name="矩形 2"/>
          <p:cNvSpPr/>
          <p:nvPr/>
        </p:nvSpPr>
        <p:spPr>
          <a:xfrm>
            <a:off x="10102362" y="5669290"/>
            <a:ext cx="724877" cy="523220"/>
          </a:xfrm>
          <a:prstGeom prst="rect"/>
        </p:spPr>
        <p:txBody>
          <a:bodyPr wrap="none">
            <a:spAutoFit/>
          </a:bodyPr>
          <a:p>
            <a:pPr algn="ctr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3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84" name="Picture 2" descr="GD24SXZS12-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246648" y="3413453"/>
            <a:ext cx="2436304" cy="2255837"/>
          </a:xfrm>
          <a:prstGeom prst="rect"/>
          <a:noFill/>
          <a:ln>
            <a:noFill/>
          </a:ln>
        </p:spPr>
      </p:pic>
      <p:sp>
        <p:nvSpPr>
          <p:cNvPr id="1048676" name="内容占位符 1"/>
          <p:cNvSpPr txBox="1"/>
          <p:nvPr/>
        </p:nvSpPr>
        <p:spPr>
          <a:xfrm>
            <a:off x="345797" y="1954356"/>
            <a:ext cx="11337155" cy="197739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  <a:r>
              <a:rPr altLang="zh-CN" dirty="0" kern="100" lang="zh-CN" smtClean="0">
                <a:solidFill>
                  <a:srgbClr val="FF0000"/>
                </a:solidFill>
              </a:rPr>
              <a:t>将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1.94</a:t>
            </a:r>
            <a:r>
              <a:rPr altLang="zh-CN" dirty="0" kern="100" lang="zh-CN">
                <a:solidFill>
                  <a:srgbClr val="FF0000"/>
                </a:solidFill>
              </a:rPr>
              <a:t>代入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＝－（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2.75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得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1.94</a:t>
            </a:r>
            <a:r>
              <a:rPr altLang="zh-CN" dirty="0" kern="100" lang="zh-CN">
                <a:solidFill>
                  <a:srgbClr val="FF0000"/>
                </a:solidFill>
              </a:rPr>
              <a:t>＝－（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2.75.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解得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1.9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0.1</a:t>
            </a:r>
            <a:r>
              <a:rPr altLang="zh-CN" dirty="0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77" name="内容占位符 1"/>
          <p:cNvSpPr txBox="1"/>
          <p:nvPr/>
        </p:nvSpPr>
        <p:spPr>
          <a:xfrm>
            <a:off x="345796" y="4002825"/>
            <a:ext cx="11337155" cy="134874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en-US" smtClean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当他的头顶恰好接触到水柱时，他到喷水头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altLang="zh-CN" dirty="0" kern="100" lang="zh-CN" smtClean="0">
                <a:solidFill>
                  <a:srgbClr val="FF0000"/>
                </a:solidFill>
              </a:rPr>
              <a:t>的</a:t>
            </a:r>
            <a:endParaRPr altLang="zh-CN" dirty="0" kern="100" lang="en-US" smtClean="0">
              <a:solidFill>
                <a:srgbClr val="FF0000"/>
              </a:solidFill>
            </a:endParaRPr>
          </a:p>
          <a:p>
            <a:pPr indent="0"/>
            <a:r>
              <a:rPr altLang="zh-CN" dirty="0" kern="100" lang="zh-CN" smtClean="0">
                <a:solidFill>
                  <a:srgbClr val="FF0000"/>
                </a:solidFill>
              </a:rPr>
              <a:t>水平距离</a:t>
            </a:r>
            <a:r>
              <a:rPr altLang="zh-CN" dirty="0" kern="100" lang="zh-CN">
                <a:solidFill>
                  <a:srgbClr val="FF0000"/>
                </a:solidFill>
              </a:rPr>
              <a:t>为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1.9 m</a:t>
            </a:r>
            <a:r>
              <a:rPr altLang="zh-CN" dirty="0" kern="100" lang="zh-CN">
                <a:solidFill>
                  <a:srgbClr val="FF0000"/>
                </a:solidFill>
              </a:rPr>
              <a:t>或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0.1 m.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 build="p"/>
      <p:bldP spid="10486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2" name="直接连接符 7"/>
          <p:cNvCxnSpPr>
            <a:cxnSpLocks/>
          </p:cNvCxnSpPr>
          <p:nvPr/>
        </p:nvCxnSpPr>
        <p:spPr>
          <a:xfrm>
            <a:off x="2600326" y="2710339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8"/>
          <p:cNvCxnSpPr>
            <a:cxnSpLocks/>
          </p:cNvCxnSpPr>
          <p:nvPr/>
        </p:nvCxnSpPr>
        <p:spPr>
          <a:xfrm>
            <a:off x="2600326" y="4149884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8" name="文本框 22"/>
          <p:cNvSpPr txBox="1"/>
          <p:nvPr/>
        </p:nvSpPr>
        <p:spPr>
          <a:xfrm>
            <a:off x="2912745" y="3036730"/>
            <a:ext cx="6494829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4400" lang="zh-CN" smtClean="0">
                <a:solidFill>
                  <a:srgbClr val="009E96"/>
                </a:solidFill>
                <a:latin typeface="微软雅黑" pitchFamily="34" charset="-122"/>
                <a:ea typeface="微软雅黑" pitchFamily="34" charset="-122"/>
              </a:rPr>
              <a:t>课堂检测</a:t>
            </a:r>
            <a:endParaRPr altLang="en-US" dirty="0" sz="4400" lang="zh-CN">
              <a:solidFill>
                <a:srgbClr val="009E9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内容占位符 1"/>
          <p:cNvSpPr>
            <a:spLocks noGrp="1"/>
          </p:cNvSpPr>
          <p:nvPr>
            <p:ph idx="10"/>
          </p:nvPr>
        </p:nvSpPr>
        <p:spPr>
          <a:xfrm>
            <a:off x="412039" y="1383335"/>
            <a:ext cx="11337155" cy="26060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．抛物线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轴只有一个公共点，则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的取值范围是（　　）</a:t>
            </a: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	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en-US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	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en-US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80" name="矩形 2"/>
          <p:cNvSpPr/>
          <p:nvPr/>
        </p:nvSpPr>
        <p:spPr>
          <a:xfrm>
            <a:off x="955055" y="2160843"/>
            <a:ext cx="423514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B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2606039"/>
          </a:xfrm>
        </p:spPr>
        <p:txBody>
          <a:bodyPr/>
          <a:p>
            <a:pPr lvl="0"/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000000"/>
                </a:solidFill>
              </a:rPr>
              <a:t>．图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altLang="zh-CN" dirty="0" kern="100" lang="en-US">
                <a:solidFill>
                  <a:srgbClr val="000000"/>
                </a:solidFill>
                <a:latin typeface="宋体" panose="02010600030101010101" pitchFamily="2" charset="-122"/>
              </a:rPr>
              <a:t>①</a:t>
            </a:r>
            <a:r>
              <a:rPr altLang="zh-CN" dirty="0" kern="100" lang="zh-CN">
                <a:solidFill>
                  <a:srgbClr val="000000"/>
                </a:solidFill>
              </a:rPr>
              <a:t>是一个横断面为抛物线形的拱桥，当拱顶</a:t>
            </a:r>
            <a:r>
              <a:rPr altLang="zh-CN" dirty="0" kern="100" lang="zh-CN">
                <a:solidFill>
                  <a:srgbClr val="000000"/>
                </a:solidFill>
                <a:ea typeface="楷体" panose="02010609060101010101" pitchFamily="49" charset="-122"/>
              </a:rPr>
              <a:t>（拱桥洞的最高点）</a:t>
            </a:r>
            <a:r>
              <a:rPr altLang="zh-CN" dirty="0" kern="100" lang="zh-CN">
                <a:solidFill>
                  <a:srgbClr val="000000"/>
                </a:solidFill>
              </a:rPr>
              <a:t>离水面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3 m</a:t>
            </a:r>
            <a:r>
              <a:rPr altLang="zh-CN" dirty="0" kern="100" lang="zh-CN">
                <a:solidFill>
                  <a:srgbClr val="000000"/>
                </a:solidFill>
              </a:rPr>
              <a:t>时，水面宽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6 m</a:t>
            </a:r>
            <a:r>
              <a:rPr altLang="zh-CN" dirty="0" kern="100" lang="zh-CN">
                <a:solidFill>
                  <a:srgbClr val="000000"/>
                </a:solidFill>
              </a:rPr>
              <a:t>．如图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altLang="zh-CN" dirty="0" kern="100" lang="en-US">
                <a:solidFill>
                  <a:srgbClr val="000000"/>
                </a:solidFill>
                <a:latin typeface="宋体" panose="02010600030101010101" pitchFamily="2" charset="-122"/>
              </a:rPr>
              <a:t>②</a:t>
            </a:r>
            <a:r>
              <a:rPr altLang="zh-CN" dirty="0" kern="100" lang="zh-CN">
                <a:solidFill>
                  <a:srgbClr val="000000"/>
                </a:solidFill>
              </a:rPr>
              <a:t>，以抛物线的顶点为原点，以抛物线的对称轴为</a:t>
            </a:r>
            <a:r>
              <a:rPr altLang="zh-CN" dirty="0" i="1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000000"/>
                </a:solidFill>
              </a:rPr>
              <a:t>轴建立平面直角坐标系，则抛物线的解析式为（　　</a:t>
            </a:r>
            <a:r>
              <a:rPr altLang="zh-CN" dirty="0" kern="100" lang="zh-CN" smtClean="0">
                <a:solidFill>
                  <a:srgbClr val="000000"/>
                </a:solidFill>
              </a:rPr>
              <a:t>）</a:t>
            </a:r>
            <a:endParaRPr altLang="zh-CN" dirty="0" sz="1050" kern="100" lang="zh-CN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82" name="矩形 3"/>
          <p:cNvSpPr/>
          <p:nvPr/>
        </p:nvSpPr>
        <p:spPr>
          <a:xfrm>
            <a:off x="9632461" y="5813204"/>
            <a:ext cx="724878" cy="523220"/>
          </a:xfrm>
          <a:prstGeom prst="rect"/>
        </p:spPr>
        <p:txBody>
          <a:bodyPr wrap="none">
            <a:spAutoFit/>
          </a:bodyPr>
          <a:p>
            <a:pPr lvl="0"/>
            <a:r>
              <a:rPr altLang="zh-CN" dirty="0" kern="100" lang="zh-CN">
                <a:solidFill>
                  <a:srgbClr val="000000"/>
                </a:solidFill>
              </a:rPr>
              <a:t>图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endParaRPr altLang="zh-CN" dirty="0" sz="1050" kern="100" lang="zh-CN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85" name="Picture 2" descr="GD24SXZS12-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636176" y="3501318"/>
            <a:ext cx="5113018" cy="2036541"/>
          </a:xfrm>
          <a:prstGeom prst="rect"/>
          <a:noFill/>
          <a:ln>
            <a:noFill/>
          </a:ln>
        </p:spPr>
      </p:pic>
      <p:graphicFrame>
        <p:nvGraphicFramePr>
          <p:cNvPr id="4194310" name="对象 4"/>
          <p:cNvGraphicFramePr>
            <a:graphicFrameLocks noChangeAspect="1"/>
          </p:cNvGraphicFramePr>
          <p:nvPr/>
        </p:nvGraphicFramePr>
        <p:xfrm>
          <a:off x="521191" y="3083694"/>
          <a:ext cx="1111885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spid="_x0000_s9223" imgH="3430008" imgW="11118325" progId="Word.Document.12">
                  <p:embed/>
                </p:oleObj>
              </mc:Choice>
              <mc:Fallback>
                <p:oleObj name="文档" r:id="rId2" spid="" imgH="3430008" imgW="11118325" progId="Word.Document.12">
                  <p:embed/>
                  <p:pic>
                    <p:nvPicPr>
                      <p:cNvPr id="2097186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521191" y="3083694"/>
                        <a:ext cx="11118850" cy="3430587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83" name="矩形 5"/>
          <p:cNvSpPr/>
          <p:nvPr/>
        </p:nvSpPr>
        <p:spPr>
          <a:xfrm>
            <a:off x="957336" y="2697776"/>
            <a:ext cx="44435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A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内容占位符 1"/>
          <p:cNvSpPr>
            <a:spLocks noGrp="1"/>
          </p:cNvSpPr>
          <p:nvPr>
            <p:ph idx="10"/>
          </p:nvPr>
        </p:nvSpPr>
        <p:spPr>
          <a:xfrm>
            <a:off x="412039" y="701071"/>
            <a:ext cx="11337155" cy="197739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，在平面直角坐标系中，抛物线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）和直线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）交于点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的不等式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的解集为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______________.</a:t>
            </a:r>
          </a:p>
        </p:txBody>
      </p:sp>
      <p:sp>
        <p:nvSpPr>
          <p:cNvPr id="1048685" name="矩形 2"/>
          <p:cNvSpPr/>
          <p:nvPr/>
        </p:nvSpPr>
        <p:spPr>
          <a:xfrm>
            <a:off x="5682761" y="4387574"/>
            <a:ext cx="724878" cy="523220"/>
          </a:xfrm>
          <a:prstGeom prst="rect"/>
        </p:spPr>
        <p:txBody>
          <a:bodyPr wrap="none">
            <a:spAutoFit/>
          </a:bodyPr>
          <a:p>
            <a:pPr lvl="0"/>
            <a:r>
              <a:rPr altLang="zh-CN" dirty="0" kern="100" lang="zh-CN">
                <a:solidFill>
                  <a:srgbClr val="000000"/>
                </a:solidFill>
              </a:rPr>
              <a:t>图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endParaRPr altLang="zh-CN" dirty="0" sz="1050" kern="100" lang="zh-CN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86" name="内容占位符 1"/>
          <p:cNvSpPr txBox="1"/>
          <p:nvPr/>
        </p:nvSpPr>
        <p:spPr>
          <a:xfrm>
            <a:off x="412038" y="4910794"/>
            <a:ext cx="11337155" cy="134874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altLang="zh-CN" dirty="0" kern="100" lang="en-US" smtClean="0">
                <a:cs typeface="Courier New" panose="02070309020205020404" pitchFamily="49" charset="0"/>
              </a:rPr>
              <a:t>4</a:t>
            </a:r>
            <a:r>
              <a:rPr altLang="zh-CN" dirty="0" kern="100" lang="zh-CN" smtClean="0"/>
              <a:t>．二次函数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y</a:t>
            </a:r>
            <a:r>
              <a:rPr altLang="zh-CN" dirty="0" kern="100" lang="zh-CN" smtClean="0"/>
              <a:t>＝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 smtClean="0">
                <a:cs typeface="Courier New" panose="02070309020205020404" pitchFamily="49" charset="0"/>
              </a:rPr>
              <a:t>2</a:t>
            </a:r>
            <a:r>
              <a:rPr altLang="zh-CN" dirty="0" kern="100" lang="zh-CN" smtClean="0"/>
              <a:t>－</a:t>
            </a:r>
            <a:r>
              <a:rPr altLang="zh-CN" dirty="0" kern="100" lang="en-US" smtClean="0">
                <a:cs typeface="Courier New" panose="02070309020205020404" pitchFamily="49" charset="0"/>
              </a:rPr>
              <a:t>4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x</a:t>
            </a:r>
            <a:r>
              <a:rPr altLang="zh-CN" dirty="0" kern="100" lang="zh-CN" smtClean="0"/>
              <a:t>＋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n</a:t>
            </a:r>
            <a:r>
              <a:rPr altLang="zh-CN" dirty="0" kern="100" lang="zh-CN" smtClean="0"/>
              <a:t>的图象与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x</a:t>
            </a:r>
            <a:r>
              <a:rPr altLang="zh-CN" dirty="0" kern="100" lang="zh-CN" smtClean="0"/>
              <a:t>轴只有一个交点．若该函数图象与直线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y</a:t>
            </a:r>
            <a:r>
              <a:rPr altLang="zh-CN" dirty="0" kern="100" lang="zh-CN" smtClean="0"/>
              <a:t>＝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mx</a:t>
            </a:r>
            <a:r>
              <a:rPr altLang="zh-CN" dirty="0" kern="100" lang="zh-CN" smtClean="0"/>
              <a:t>－</a:t>
            </a:r>
            <a:r>
              <a:rPr altLang="zh-CN" dirty="0" kern="100" lang="en-US" smtClean="0">
                <a:cs typeface="Courier New" panose="02070309020205020404" pitchFamily="49" charset="0"/>
              </a:rPr>
              <a:t>5</a:t>
            </a:r>
            <a:r>
              <a:rPr altLang="zh-CN" dirty="0" kern="100" lang="zh-CN" smtClean="0"/>
              <a:t>有且仅有一个交点，则</a:t>
            </a:r>
            <a:r>
              <a:rPr altLang="zh-CN" dirty="0" i="1" kern="100" lang="en-US" smtClean="0">
                <a:cs typeface="Courier New" panose="02070309020205020404" pitchFamily="49" charset="0"/>
              </a:rPr>
              <a:t>m</a:t>
            </a:r>
            <a:r>
              <a:rPr altLang="zh-CN" dirty="0" kern="100" lang="zh-CN" smtClean="0"/>
              <a:t>的值为</a:t>
            </a:r>
            <a:r>
              <a:rPr altLang="zh-CN" dirty="0" kern="100" lang="en-US" smtClean="0"/>
              <a:t>___</a:t>
            </a:r>
            <a:r>
              <a:rPr altLang="zh-CN" dirty="0" kern="100" lang="en-US" smtClean="0">
                <a:cs typeface="Courier New" panose="02070309020205020404" pitchFamily="49" charset="0"/>
              </a:rPr>
              <a:t>________</a:t>
            </a:r>
            <a:r>
              <a:rPr altLang="zh-CN" dirty="0" kern="100" lang="zh-CN" smtClean="0"/>
              <a:t>．</a:t>
            </a:r>
          </a:p>
        </p:txBody>
      </p:sp>
      <p:pic>
        <p:nvPicPr>
          <p:cNvPr id="2097188" name="Picture 2" descr="GD24SXZS12-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907682" y="2347445"/>
            <a:ext cx="2275036" cy="2141211"/>
          </a:xfrm>
          <a:prstGeom prst="rect"/>
          <a:noFill/>
          <a:ln>
            <a:noFill/>
          </a:ln>
        </p:spPr>
      </p:pic>
      <p:sp>
        <p:nvSpPr>
          <p:cNvPr id="1048687" name="矩形 4"/>
          <p:cNvSpPr/>
          <p:nvPr/>
        </p:nvSpPr>
        <p:spPr>
          <a:xfrm>
            <a:off x="1215235" y="2136635"/>
            <a:ext cx="1477188" cy="51054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0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endParaRPr altLang="en-US" dirty="0" lang="zh-CN"/>
          </a:p>
        </p:txBody>
      </p:sp>
      <p:sp>
        <p:nvSpPr>
          <p:cNvPr id="1048688" name="矩形 5"/>
          <p:cNvSpPr/>
          <p:nvPr/>
        </p:nvSpPr>
        <p:spPr>
          <a:xfrm>
            <a:off x="8585199" y="5690751"/>
            <a:ext cx="1503680" cy="51054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或－</a:t>
            </a:r>
            <a:r>
              <a:rPr altLang="zh-CN" dirty="0" lang="en-US">
                <a:solidFill>
                  <a:srgbClr val="FF0000"/>
                </a:solidFill>
              </a:rPr>
              <a:t>10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 build="p"/>
      <p:bldP spid="10486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7"/>
          <p:cNvCxnSpPr>
            <a:cxnSpLocks/>
          </p:cNvCxnSpPr>
          <p:nvPr/>
        </p:nvCxnSpPr>
        <p:spPr>
          <a:xfrm>
            <a:off x="2600326" y="2710339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8"/>
          <p:cNvCxnSpPr>
            <a:cxnSpLocks/>
          </p:cNvCxnSpPr>
          <p:nvPr/>
        </p:nvCxnSpPr>
        <p:spPr>
          <a:xfrm>
            <a:off x="2600326" y="4149884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6" name="文本框 22"/>
          <p:cNvSpPr txBox="1"/>
          <p:nvPr/>
        </p:nvSpPr>
        <p:spPr>
          <a:xfrm>
            <a:off x="2912745" y="3036730"/>
            <a:ext cx="6494829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4400" lang="zh-CN">
                <a:solidFill>
                  <a:srgbClr val="009E96"/>
                </a:solidFill>
                <a:latin typeface="微软雅黑" pitchFamily="34" charset="-122"/>
                <a:ea typeface="微软雅黑" pitchFamily="34" charset="-122"/>
              </a:rPr>
              <a:t>知识梳理</a:t>
            </a: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2606039"/>
          </a:xfrm>
        </p:spPr>
        <p:txBody>
          <a:bodyPr/>
          <a:p>
            <a:pPr lvl="0"/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．某体育用品商店销售一款排球，进价为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个，销售过程中发现，每天的销量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）与售价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/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）之间的关系可以近似地看作一次函数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</a:t>
            </a:r>
            <a:r>
              <a:rPr altLang="zh-CN" b="1" dirty="0" sz="2800" kern="100" lang="en-US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en-US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）求每天的利润</a:t>
            </a:r>
            <a:r>
              <a:rPr altLang="zh-CN" b="1" dirty="0" sz="2800" i="1" kern="100" lang="en-US" smtClean="0">
                <a:effectLst/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）与售价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/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）之间的函数关系式．</a:t>
            </a:r>
          </a:p>
        </p:txBody>
      </p:sp>
      <p:sp>
        <p:nvSpPr>
          <p:cNvPr id="1048690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/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/>
            </a:r>
            <a:b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altLang="en-US" dirty="0" lang="zh-CN"/>
          </a:p>
        </p:txBody>
      </p:sp>
      <p:sp>
        <p:nvSpPr>
          <p:cNvPr id="1048691" name="内容占位符 1"/>
          <p:cNvSpPr txBox="1"/>
          <p:nvPr/>
        </p:nvSpPr>
        <p:spPr>
          <a:xfrm>
            <a:off x="540928" y="3351835"/>
            <a:ext cx="11337155" cy="134874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根据</a:t>
            </a:r>
            <a:r>
              <a:rPr altLang="zh-CN" dirty="0" kern="100" lang="zh-CN">
                <a:solidFill>
                  <a:srgbClr val="FF0000"/>
                </a:solidFill>
              </a:rPr>
              <a:t>题意，得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＝（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dirty="0" i="1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 smtClean="0">
                <a:solidFill>
                  <a:srgbClr val="FF0000"/>
                </a:solidFill>
              </a:rPr>
              <a:t>＝（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20</a:t>
            </a:r>
            <a:r>
              <a:rPr altLang="zh-CN" dirty="0" kern="100" lang="zh-CN">
                <a:solidFill>
                  <a:srgbClr val="FF0000"/>
                </a:solidFill>
              </a:rPr>
              <a:t>）（－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60</a:t>
            </a:r>
            <a:r>
              <a:rPr altLang="zh-CN" dirty="0" kern="100" lang="zh-CN" smtClean="0">
                <a:solidFill>
                  <a:srgbClr val="FF0000"/>
                </a:solidFill>
              </a:rPr>
              <a:t>）＝</a:t>
            </a:r>
            <a:endParaRPr altLang="zh-CN" dirty="0" kern="100" lang="en-US" smtClean="0">
              <a:solidFill>
                <a:srgbClr val="FF0000"/>
              </a:solidFill>
            </a:endParaRPr>
          </a:p>
          <a:p>
            <a:pPr indent="0"/>
            <a:r>
              <a:rPr altLang="zh-CN" dirty="0" kern="100" lang="zh-CN" smtClean="0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80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 </a:t>
            </a:r>
            <a:r>
              <a:rPr altLang="zh-CN" dirty="0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altLang="zh-CN" dirty="0" kern="100" lang="zh-CN" smtClean="0">
                <a:solidFill>
                  <a:srgbClr val="FF0000"/>
                </a:solidFill>
              </a:rPr>
              <a:t>＝－（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400.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0"/>
                                        <p:tgtEl>
                                          <p:spTgt spid="104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内容占位符 1"/>
          <p:cNvSpPr>
            <a:spLocks noGrp="1"/>
          </p:cNvSpPr>
          <p:nvPr>
            <p:ph idx="10"/>
          </p:nvPr>
        </p:nvSpPr>
        <p:spPr/>
        <p:txBody>
          <a:bodyPr/>
          <a:p>
            <a:pPr lvl="0"/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）当售价定为多少时，每天可获利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336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元？</a:t>
            </a:r>
          </a:p>
        </p:txBody>
      </p:sp>
      <p:sp>
        <p:nvSpPr>
          <p:cNvPr id="104869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/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altLang="en-US" dirty="0" lang="zh-CN"/>
          </a:p>
        </p:txBody>
      </p:sp>
      <p:sp>
        <p:nvSpPr>
          <p:cNvPr id="1048694" name="内容占位符 1"/>
          <p:cNvSpPr txBox="1"/>
          <p:nvPr/>
        </p:nvSpPr>
        <p:spPr>
          <a:xfrm>
            <a:off x="564439" y="1480351"/>
            <a:ext cx="11337155" cy="324217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由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）知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＝－（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400.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将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336</a:t>
            </a:r>
            <a:r>
              <a:rPr altLang="zh-CN" dirty="0" kern="100" lang="zh-CN">
                <a:solidFill>
                  <a:srgbClr val="FF0000"/>
                </a:solidFill>
              </a:rPr>
              <a:t>代入，得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336</a:t>
            </a:r>
            <a:r>
              <a:rPr altLang="zh-CN" dirty="0" kern="100" lang="zh-CN">
                <a:solidFill>
                  <a:srgbClr val="FF0000"/>
                </a:solidFill>
              </a:rPr>
              <a:t>＝－（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400.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解得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32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48.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25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≤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≤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35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32.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当售价定为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32</a:t>
            </a:r>
            <a:r>
              <a:rPr altLang="zh-CN" dirty="0" kern="100" lang="zh-CN">
                <a:solidFill>
                  <a:srgbClr val="FF0000"/>
                </a:solidFill>
              </a:rPr>
              <a:t>元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/</a:t>
            </a:r>
            <a:r>
              <a:rPr altLang="zh-CN" dirty="0" kern="100" lang="zh-CN">
                <a:solidFill>
                  <a:srgbClr val="FF0000"/>
                </a:solidFill>
              </a:rPr>
              <a:t>个时，每天可获利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336</a:t>
            </a:r>
            <a:r>
              <a:rPr altLang="zh-CN" dirty="0" kern="100" lang="zh-CN">
                <a:solidFill>
                  <a:srgbClr val="FF0000"/>
                </a:solidFill>
              </a:rPr>
              <a:t>元．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7"/>
                                        <p:tgtEl>
                                          <p:spTgt spid="1048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48739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）当售价定为多少时，每天可获得最大利润？并求出最大利润．</a:t>
            </a:r>
          </a:p>
        </p:txBody>
      </p:sp>
      <p:sp>
        <p:nvSpPr>
          <p:cNvPr id="1048696" name="内容占位符 1"/>
          <p:cNvSpPr txBox="1"/>
          <p:nvPr/>
        </p:nvSpPr>
        <p:spPr>
          <a:xfrm>
            <a:off x="412039" y="2031035"/>
            <a:ext cx="11475161" cy="3863339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由</a:t>
            </a:r>
            <a:r>
              <a:rPr altLang="zh-CN" dirty="0" kern="100" lang="zh-CN">
                <a:solidFill>
                  <a:srgbClr val="FF0000"/>
                </a:solidFill>
              </a:rPr>
              <a:t>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）知，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＝－（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400.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＜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当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&lt;40</a:t>
            </a:r>
            <a:r>
              <a:rPr altLang="zh-CN" dirty="0" kern="100" lang="zh-CN">
                <a:solidFill>
                  <a:srgbClr val="FF0000"/>
                </a:solidFill>
              </a:rPr>
              <a:t>时，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随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的增大而增大．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25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≤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≤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35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当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35</a:t>
            </a:r>
            <a:r>
              <a:rPr altLang="zh-CN" dirty="0" kern="100" lang="zh-CN">
                <a:solidFill>
                  <a:srgbClr val="FF0000"/>
                </a:solidFill>
              </a:rPr>
              <a:t>时，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dirty="0" kern="100" lang="zh-CN">
                <a:solidFill>
                  <a:srgbClr val="FF0000"/>
                </a:solidFill>
              </a:rPr>
              <a:t>取得最大值，</a:t>
            </a:r>
            <a:r>
              <a:rPr altLang="zh-CN" dirty="0" i="1" kern="100" lang="en-US">
                <a:solidFill>
                  <a:srgbClr val="FF0000"/>
                </a:solidFill>
                <a:latin typeface="Book Antiqua" panose="02040602050305030304" pitchFamily="18" charset="0"/>
              </a:rPr>
              <a:t>w</a:t>
            </a:r>
            <a:r>
              <a:rPr altLang="zh-CN" baseline="-25000" dirty="0" kern="100" lang="zh-CN">
                <a:solidFill>
                  <a:srgbClr val="FF0000"/>
                </a:solidFill>
              </a:rPr>
              <a:t>最大</a:t>
            </a:r>
            <a:r>
              <a:rPr altLang="zh-CN" dirty="0" kern="100" lang="zh-CN">
                <a:solidFill>
                  <a:srgbClr val="FF0000"/>
                </a:solidFill>
              </a:rPr>
              <a:t>＝－（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35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400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375</a:t>
            </a:r>
            <a:r>
              <a:rPr altLang="zh-CN" dirty="0" kern="100" lang="zh-CN">
                <a:solidFill>
                  <a:srgbClr val="FF0000"/>
                </a:solidFill>
              </a:rPr>
              <a:t>（元）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答：当售价定为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35</a:t>
            </a:r>
            <a:r>
              <a:rPr altLang="zh-CN" dirty="0" kern="100" lang="zh-CN">
                <a:solidFill>
                  <a:srgbClr val="FF0000"/>
                </a:solidFill>
              </a:rPr>
              <a:t>元时，每天可获得最大利润，最大利润为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375</a:t>
            </a:r>
            <a:r>
              <a:rPr altLang="zh-CN" dirty="0" kern="100" lang="zh-CN">
                <a:solidFill>
                  <a:srgbClr val="FF0000"/>
                </a:solidFill>
              </a:rPr>
              <a:t>元．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内容占位符 1"/>
          <p:cNvSpPr>
            <a:spLocks noGrp="1"/>
          </p:cNvSpPr>
          <p:nvPr>
            <p:ph idx="10"/>
          </p:nvPr>
        </p:nvSpPr>
        <p:spPr>
          <a:xfrm>
            <a:off x="412039" y="1408735"/>
            <a:ext cx="11337155" cy="1977390"/>
          </a:xfrm>
        </p:spPr>
        <p:txBody>
          <a:bodyPr/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【转化思想】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的一元二次方程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的图象与直线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的交点坐标为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altLang="en-US" dirty="0" lang="zh-CN"/>
          </a:p>
        </p:txBody>
      </p:sp>
      <p:pic>
        <p:nvPicPr>
          <p:cNvPr id="209718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39039" y="818565"/>
            <a:ext cx="1876547" cy="485118"/>
          </a:xfrm>
          <a:prstGeom prst="rect"/>
          <a:noFill/>
          <a:ln>
            <a:noFill/>
          </a:ln>
        </p:spPr>
      </p:pic>
      <p:sp>
        <p:nvSpPr>
          <p:cNvPr id="1048698" name="矩形 3"/>
          <p:cNvSpPr/>
          <p:nvPr/>
        </p:nvSpPr>
        <p:spPr>
          <a:xfrm>
            <a:off x="1629712" y="2811790"/>
            <a:ext cx="3840480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6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）和（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48740"/>
          </a:xfrm>
        </p:spPr>
        <p:txBody>
          <a:bodyPr/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一、二次函数与一元二次方程、不等式的关系</a:t>
            </a:r>
            <a:endParaRPr altLang="zh-CN" dirty="0" sz="1050" kern="100" lang="zh-CN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．二次函数与一元二次方程的关系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194304" name="表格 2"/>
          <p:cNvGraphicFramePr>
            <a:graphicFrameLocks noGrp="1"/>
          </p:cNvGraphicFramePr>
          <p:nvPr/>
        </p:nvGraphicFramePr>
        <p:xfrm>
          <a:off x="838200" y="2140267"/>
          <a:ext cx="10820400" cy="3929412"/>
        </p:xfrm>
        <a:graphic>
          <a:graphicData uri="http://schemas.openxmlformats.org/drawingml/2006/table">
            <a:tbl>
              <a:tblPr firstRow="1" firstCol="1" bandRow="1"/>
              <a:tblGrid>
                <a:gridCol w="1816100"/>
                <a:gridCol w="2882900"/>
                <a:gridCol w="3834681"/>
                <a:gridCol w="2286719"/>
              </a:tblGrid>
              <a:tr h="851768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baseline="30000" b="1" dirty="0" sz="2600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ac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抛物线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baseline="30000" b="1" sz="2600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bx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轴的交点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方程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baseline="30000" b="1" sz="2600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bx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sz="2600" kern="100" lang="en-US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的根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抛物线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baseline="30000" b="1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bx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轴交点的横坐标</a:t>
                      </a:r>
                      <a:r>
                        <a:rPr b="1" sz="2600" kern="100" lang="en-US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baseline="30000" b="1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bx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的根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b="1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&gt;0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两个交点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p>
                      <a:endParaRPr altLang="en-US" lang="zh-CN"/>
                    </a:p>
                  </a:txBody>
                </a:tc>
              </a:tr>
              <a:tr h="42588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b="1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两个相等的实数根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p>
                      <a:endParaRPr altLang="en-US" lang="zh-CN"/>
                    </a:p>
                  </a:txBody>
                </a:tc>
              </a:tr>
              <a:tr h="1277652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b="1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&lt;0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没有交点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p>
                      <a:endParaRPr altLang="en-US" lang="zh-CN"/>
                    </a:p>
                  </a:txBody>
                </a:tc>
              </a:tr>
            </a:tbl>
          </a:graphicData>
        </a:graphic>
      </p:graphicFrame>
      <p:sp>
        <p:nvSpPr>
          <p:cNvPr id="1048635" name="矩形 3"/>
          <p:cNvSpPr/>
          <p:nvPr/>
        </p:nvSpPr>
        <p:spPr>
          <a:xfrm>
            <a:off x="5903039" y="3522990"/>
            <a:ext cx="3383280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两个不相等的实数根</a:t>
            </a:r>
            <a:endParaRPr altLang="en-US" dirty="0" lang="zh-CN"/>
          </a:p>
        </p:txBody>
      </p:sp>
      <p:sp>
        <p:nvSpPr>
          <p:cNvPr id="1048636" name="矩形 4"/>
          <p:cNvSpPr/>
          <p:nvPr/>
        </p:nvSpPr>
        <p:spPr>
          <a:xfrm>
            <a:off x="3388428" y="4208790"/>
            <a:ext cx="1627369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一个交点</a:t>
            </a:r>
            <a:endParaRPr altLang="en-US" dirty="0" lang="zh-CN"/>
          </a:p>
        </p:txBody>
      </p:sp>
      <p:sp>
        <p:nvSpPr>
          <p:cNvPr id="1048637" name="矩形 5"/>
          <p:cNvSpPr/>
          <p:nvPr/>
        </p:nvSpPr>
        <p:spPr>
          <a:xfrm>
            <a:off x="6624389" y="5161290"/>
            <a:ext cx="1960880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没有实数根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build="p"/>
      <p:bldP spid="1048636" grpId="0" build="p"/>
      <p:bldP spid="10486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486918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二次函数与不等式的关系</a:t>
            </a: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轴上方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（或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轴下方）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的抛物线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上点的横坐标的取值范围</a:t>
            </a:r>
            <a:r>
              <a:rPr altLang="zh-CN" b="1" dirty="0" sz="2800" kern="100" lang="en-US" smtClean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⇔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不等式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（或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bx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&lt;0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的解集．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435100" lvl="0">
              <a:lnSpc>
                <a:spcPct val="170000"/>
              </a:lnSpc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在平面直角坐标系中，二次函数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的图象与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轴有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个交点，交点坐标为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_____________________.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已知二次函数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ax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bx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）的图象交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轴于点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），当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时，自变量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____________.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6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2039" y="2976978"/>
            <a:ext cx="1567507" cy="409733"/>
          </a:xfrm>
          <a:prstGeom prst="rect"/>
          <a:noFill/>
          <a:ln>
            <a:noFill/>
          </a:ln>
        </p:spPr>
      </p:pic>
      <p:sp>
        <p:nvSpPr>
          <p:cNvPr id="1048639" name="矩形 3"/>
          <p:cNvSpPr/>
          <p:nvPr/>
        </p:nvSpPr>
        <p:spPr>
          <a:xfrm>
            <a:off x="1706875" y="3715831"/>
            <a:ext cx="545342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两</a:t>
            </a:r>
            <a:endParaRPr altLang="en-US" dirty="0" lang="zh-CN"/>
          </a:p>
        </p:txBody>
      </p:sp>
      <p:graphicFrame>
        <p:nvGraphicFramePr>
          <p:cNvPr id="4194305" name="对象 4"/>
          <p:cNvGraphicFramePr>
            <a:graphicFrameLocks noChangeAspect="1"/>
          </p:cNvGraphicFramePr>
          <p:nvPr/>
        </p:nvGraphicFramePr>
        <p:xfrm>
          <a:off x="5692775" y="3297811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spid="_x0000_s10246" imgH="988624" imgW="11118325" progId="Word.Document.12">
                  <p:embed/>
                </p:oleObj>
              </mc:Choice>
              <mc:Fallback>
                <p:oleObj name="文档" r:id="rId2" spid="" imgH="988624" imgW="11118325" progId="Word.Document.12">
                  <p:embed/>
                  <p:pic>
                    <p:nvPicPr>
                      <p:cNvPr id="2097167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5692775" y="3297811"/>
                        <a:ext cx="11118850" cy="989013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40" name="矩形 5"/>
          <p:cNvSpPr/>
          <p:nvPr/>
        </p:nvSpPr>
        <p:spPr>
          <a:xfrm>
            <a:off x="8582661" y="5034290"/>
            <a:ext cx="1832788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altLang="zh-CN" dirty="0" lang="en-US">
                <a:solidFill>
                  <a:srgbClr val="FF0000"/>
                </a:solidFill>
              </a:rPr>
              <a:t>5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build="p"/>
      <p:bldP spid="10486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文本框 22"/>
          <p:cNvSpPr txBox="1"/>
          <p:nvPr/>
        </p:nvSpPr>
        <p:spPr>
          <a:xfrm>
            <a:off x="2566814" y="3036730"/>
            <a:ext cx="7430934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4400" lang="zh-CN">
                <a:solidFill>
                  <a:srgbClr val="009E96"/>
                </a:solidFill>
                <a:latin typeface="微软雅黑" pitchFamily="34" charset="-122"/>
                <a:ea typeface="微软雅黑" pitchFamily="34" charset="-122"/>
              </a:rPr>
              <a:t>核心知识讲练</a:t>
            </a:r>
          </a:p>
        </p:txBody>
      </p:sp>
      <p:cxnSp>
        <p:nvCxnSpPr>
          <p:cNvPr id="3145730" name="直接连接符 4"/>
          <p:cNvCxnSpPr>
            <a:cxnSpLocks/>
          </p:cNvCxnSpPr>
          <p:nvPr/>
        </p:nvCxnSpPr>
        <p:spPr>
          <a:xfrm>
            <a:off x="2600326" y="2710339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5"/>
          <p:cNvCxnSpPr>
            <a:cxnSpLocks/>
          </p:cNvCxnSpPr>
          <p:nvPr/>
        </p:nvCxnSpPr>
        <p:spPr>
          <a:xfrm>
            <a:off x="2600326" y="4149884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内容占位符 1"/>
          <p:cNvSpPr>
            <a:spLocks noGrp="1"/>
          </p:cNvSpPr>
          <p:nvPr>
            <p:ph idx="10"/>
          </p:nvPr>
        </p:nvSpPr>
        <p:spPr>
          <a:xfrm>
            <a:off x="317501" y="634035"/>
            <a:ext cx="11684000" cy="323469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二次函数与一元二次方程、不等式的关系</a:t>
            </a: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（原创）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已知二次函数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与一次函数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所示．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的一元二次方程－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的解为</a:t>
            </a:r>
            <a:r>
              <a:rPr altLang="zh-CN" dirty="0" kern="100" lang="en-US" smtClean="0"/>
              <a:t>______________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）不等式－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的解集是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69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3110" y="798195"/>
            <a:ext cx="2249170" cy="456565"/>
          </a:xfrm>
          <a:prstGeom prst="rect"/>
        </p:spPr>
      </p:pic>
      <p:sp>
        <p:nvSpPr>
          <p:cNvPr id="1048643" name="矩形 3"/>
          <p:cNvSpPr/>
          <p:nvPr/>
        </p:nvSpPr>
        <p:spPr>
          <a:xfrm>
            <a:off x="10158473" y="584709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1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70" name="Picture 2" descr="SZ24SXZS13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9315075" y="3556602"/>
            <a:ext cx="2290487" cy="2290487"/>
          </a:xfrm>
          <a:prstGeom prst="rect"/>
          <a:noFill/>
          <a:ln>
            <a:noFill/>
          </a:ln>
        </p:spPr>
      </p:pic>
      <p:sp>
        <p:nvSpPr>
          <p:cNvPr id="1048644" name="矩形 4"/>
          <p:cNvSpPr/>
          <p:nvPr/>
        </p:nvSpPr>
        <p:spPr>
          <a:xfrm>
            <a:off x="8969936" y="2647588"/>
            <a:ext cx="2619097" cy="51054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baseline="-25000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＝－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baseline="-25000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endParaRPr altLang="en-US" dirty="0" lang="zh-CN"/>
          </a:p>
        </p:txBody>
      </p:sp>
      <p:sp>
        <p:nvSpPr>
          <p:cNvPr id="1048645" name="矩形 5"/>
          <p:cNvSpPr/>
          <p:nvPr/>
        </p:nvSpPr>
        <p:spPr>
          <a:xfrm>
            <a:off x="7113834" y="3338960"/>
            <a:ext cx="1832788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build="p"/>
      <p:bldP spid="10486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内容占位符 1"/>
          <p:cNvSpPr>
            <a:spLocks noGrp="1"/>
          </p:cNvSpPr>
          <p:nvPr>
            <p:ph idx="10"/>
          </p:nvPr>
        </p:nvSpPr>
        <p:spPr>
          <a:xfrm>
            <a:off x="412039" y="1463628"/>
            <a:ext cx="11337155" cy="5120640"/>
          </a:xfrm>
        </p:spPr>
        <p:txBody>
          <a:bodyPr/>
          <a:p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由</a:t>
            </a:r>
            <a:r>
              <a:rPr altLang="zh-CN" dirty="0" kern="100" lang="zh-CN">
                <a:solidFill>
                  <a:srgbClr val="FF0000"/>
                </a:solidFill>
              </a:rPr>
              <a:t>图象可知，抛物线经过点（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将（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）代入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altLang="zh-CN" dirty="0" kern="100" lang="zh-CN">
                <a:solidFill>
                  <a:srgbClr val="FF0000"/>
                </a:solidFill>
              </a:rPr>
              <a:t>，得－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9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6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解得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此二次函数的解析式为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由图象可知，直线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n</a:t>
            </a:r>
            <a:r>
              <a:rPr altLang="zh-CN" dirty="0" kern="100" lang="zh-CN">
                <a:solidFill>
                  <a:srgbClr val="FF0000"/>
                </a:solidFill>
              </a:rPr>
              <a:t>经过点（－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）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zh-CN">
                <a:solidFill>
                  <a:srgbClr val="FF0000"/>
                </a:solidFill>
              </a:rPr>
              <a:t>将（－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altLang="zh-CN" dirty="0" kern="100" lang="zh-CN">
                <a:solidFill>
                  <a:srgbClr val="FF0000"/>
                </a:solidFill>
              </a:rPr>
              <a:t>）代入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n</a:t>
            </a:r>
            <a:r>
              <a:rPr altLang="zh-CN" dirty="0" kern="100" lang="zh-CN">
                <a:solidFill>
                  <a:srgbClr val="FF0000"/>
                </a:solidFill>
              </a:rPr>
              <a:t>，得－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n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r>
              <a:rPr altLang="zh-CN" dirty="0" kern="100" lang="zh-CN">
                <a:solidFill>
                  <a:srgbClr val="FF0000"/>
                </a:solidFill>
              </a:rPr>
              <a:t>解得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n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altLang="zh-CN" dirty="0" kern="100" lang="en-US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altLang="zh-CN" dirty="0" kern="100" lang="zh-CN">
                <a:solidFill>
                  <a:srgbClr val="FF0000"/>
                </a:solidFill>
              </a:rPr>
              <a:t>此一次函数的解析式为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endParaRPr altLang="en-US" dirty="0" lang="zh-CN"/>
          </a:p>
        </p:txBody>
      </p:sp>
      <p:sp>
        <p:nvSpPr>
          <p:cNvPr id="1048647" name="内容占位符 1"/>
          <p:cNvSpPr txBox="1"/>
          <p:nvPr/>
        </p:nvSpPr>
        <p:spPr>
          <a:xfrm>
            <a:off x="412038" y="721566"/>
            <a:ext cx="11337155" cy="720089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vl="0"/>
            <a:r>
              <a:rPr altLang="zh-CN" dirty="0" kern="100" lang="zh-CN">
                <a:solidFill>
                  <a:srgbClr val="000000"/>
                </a:solidFill>
              </a:rPr>
              <a:t>（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000000"/>
                </a:solidFill>
              </a:rPr>
              <a:t>）求此二次函数和一次函数的解析式．</a:t>
            </a:r>
            <a:endParaRPr altLang="zh-CN" dirty="0" sz="1050" kern="100" lang="zh-CN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48" name="矩形 3"/>
          <p:cNvSpPr/>
          <p:nvPr/>
        </p:nvSpPr>
        <p:spPr>
          <a:xfrm>
            <a:off x="10302104" y="405639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1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71" name="Picture 2" descr="SZ24SXZS13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458706" y="1765902"/>
            <a:ext cx="2290487" cy="2290487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7"/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2"/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7"/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26060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）二次函数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的图象与一次函数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的图象的交点为</a:t>
            </a:r>
            <a:r>
              <a:rPr altLang="zh-CN" dirty="0" kern="100" lang="en-US" u="sng" smtClean="0">
                <a:latin typeface="宋体" panose="02010600030101010101" pitchFamily="2" charset="-122"/>
                <a:cs typeface="Courier New" panose="02070309020205020404" pitchFamily="49" charset="0"/>
              </a:rPr>
              <a:t>____________________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的方程－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的解为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lvl="0">
              <a:spcAft>
                <a:spcPts val="0"/>
              </a:spcAft>
            </a:pPr>
            <a:r>
              <a:rPr altLang="zh-CN" dirty="0" kern="100" lang="en-US" smtClean="0"/>
              <a:t>__________________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的不等式－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的解集是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048650" name="矩形 2"/>
          <p:cNvSpPr/>
          <p:nvPr/>
        </p:nvSpPr>
        <p:spPr>
          <a:xfrm>
            <a:off x="9961073" y="584709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1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72" name="Picture 2" descr="SZ24SXZS13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117675" y="3556602"/>
            <a:ext cx="2290487" cy="2290487"/>
          </a:xfrm>
          <a:prstGeom prst="rect"/>
          <a:noFill/>
          <a:ln>
            <a:noFill/>
          </a:ln>
        </p:spPr>
      </p:pic>
      <p:sp>
        <p:nvSpPr>
          <p:cNvPr id="1048651" name="矩形 4"/>
          <p:cNvSpPr/>
          <p:nvPr/>
        </p:nvSpPr>
        <p:spPr>
          <a:xfrm>
            <a:off x="1507904" y="1386143"/>
            <a:ext cx="3840480" cy="510541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），（－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0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sp>
        <p:nvSpPr>
          <p:cNvPr id="1048652" name="矩形 5"/>
          <p:cNvSpPr/>
          <p:nvPr/>
        </p:nvSpPr>
        <p:spPr>
          <a:xfrm>
            <a:off x="686630" y="1995800"/>
            <a:ext cx="2619097" cy="51054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baseline="-25000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＝－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baseline="-25000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endParaRPr altLang="en-US" dirty="0" lang="zh-CN"/>
          </a:p>
        </p:txBody>
      </p:sp>
      <p:sp>
        <p:nvSpPr>
          <p:cNvPr id="1048653" name="矩形 6"/>
          <p:cNvSpPr/>
          <p:nvPr/>
        </p:nvSpPr>
        <p:spPr>
          <a:xfrm>
            <a:off x="884600" y="2661471"/>
            <a:ext cx="2190023" cy="52322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或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en-US">
                <a:solidFill>
                  <a:srgbClr val="FF0000"/>
                </a:solidFill>
              </a:rPr>
              <a:t>&gt;2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build="p"/>
      <p:bldP spid="1048652" grpId="0" build="p"/>
      <p:bldP spid="10486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977389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）将一次函数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的图象向上平移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个单位长度，若二次函数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30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的图象与一次函数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平移后的图象只有一个交点，求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的值；若没有交点，求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的取值范围．</a:t>
            </a:r>
          </a:p>
        </p:txBody>
      </p:sp>
      <p:sp>
        <p:nvSpPr>
          <p:cNvPr id="1048655" name="矩形 2"/>
          <p:cNvSpPr/>
          <p:nvPr/>
        </p:nvSpPr>
        <p:spPr>
          <a:xfrm>
            <a:off x="9961073" y="584709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1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73" name="Picture 2" descr="SZ24SXZS13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117675" y="3556602"/>
            <a:ext cx="2290487" cy="2290487"/>
          </a:xfrm>
          <a:prstGeom prst="rect"/>
          <a:noFill/>
          <a:ln>
            <a:noFill/>
          </a:ln>
        </p:spPr>
      </p:pic>
      <p:sp>
        <p:nvSpPr>
          <p:cNvPr id="1048656" name="内容占位符 1"/>
          <p:cNvSpPr txBox="1"/>
          <p:nvPr/>
        </p:nvSpPr>
        <p:spPr>
          <a:xfrm>
            <a:off x="412039" y="2581848"/>
            <a:ext cx="11337155" cy="134874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</a:rPr>
              <a:t>将</a:t>
            </a:r>
            <a:r>
              <a:rPr altLang="zh-CN" dirty="0" kern="100" lang="zh-CN">
                <a:solidFill>
                  <a:srgbClr val="FF0000"/>
                </a:solidFill>
              </a:rPr>
              <a:t>一次函数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n</a:t>
            </a:r>
            <a:r>
              <a:rPr altLang="zh-CN" dirty="0" kern="100" lang="zh-CN">
                <a:solidFill>
                  <a:srgbClr val="FF0000"/>
                </a:solidFill>
              </a:rPr>
              <a:t>的图象向上平移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zh-CN">
                <a:solidFill>
                  <a:srgbClr val="FF0000"/>
                </a:solidFill>
              </a:rPr>
              <a:t>个单位长度后的表达式为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57" name="内容占位符 1"/>
          <p:cNvSpPr txBox="1"/>
          <p:nvPr/>
        </p:nvSpPr>
        <p:spPr>
          <a:xfrm>
            <a:off x="412038" y="3789689"/>
            <a:ext cx="11337155" cy="197739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zh-CN" smtClean="0">
                <a:solidFill>
                  <a:srgbClr val="FF0000"/>
                </a:solidFill>
              </a:rPr>
              <a:t>若</a:t>
            </a:r>
            <a:r>
              <a:rPr altLang="zh-CN" dirty="0" kern="100" lang="zh-CN">
                <a:solidFill>
                  <a:srgbClr val="FF0000"/>
                </a:solidFill>
              </a:rPr>
              <a:t>二次函数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</a:rPr>
              <a:t>＝－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FF0000"/>
                </a:solidFill>
              </a:rPr>
              <a:t>的图象与</a:t>
            </a:r>
            <a:r>
              <a:rPr altLang="zh-CN" dirty="0" kern="100" lang="zh-CN" smtClean="0">
                <a:solidFill>
                  <a:srgbClr val="FF0000"/>
                </a:solidFill>
              </a:rPr>
              <a:t>一次函数</a:t>
            </a:r>
            <a:endParaRPr altLang="zh-CN" dirty="0" kern="100" lang="en-US" smtClean="0">
              <a:solidFill>
                <a:srgbClr val="FF0000"/>
              </a:solidFill>
            </a:endParaRPr>
          </a:p>
          <a:p>
            <a:pPr indent="0"/>
            <a:r>
              <a:rPr altLang="zh-CN" dirty="0" i="1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baseline="-25000" dirty="0" kern="100" lang="en-US" smtClean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zh-CN">
                <a:solidFill>
                  <a:srgbClr val="FF0000"/>
                </a:solidFill>
              </a:rPr>
              <a:t>的图象只有一个交点，则关于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的</a:t>
            </a:r>
            <a:r>
              <a:rPr altLang="zh-CN" dirty="0" kern="100" lang="zh-CN" smtClean="0">
                <a:solidFill>
                  <a:srgbClr val="FF0000"/>
                </a:solidFill>
              </a:rPr>
              <a:t>方程</a:t>
            </a:r>
            <a:endParaRPr altLang="zh-CN" dirty="0" kern="100" lang="en-US" smtClean="0">
              <a:solidFill>
                <a:srgbClr val="FF0000"/>
              </a:solidFill>
            </a:endParaRPr>
          </a:p>
          <a:p>
            <a:pPr indent="0"/>
            <a:r>
              <a:rPr altLang="zh-CN" dirty="0" kern="100" lang="zh-CN" smtClean="0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zh-CN">
                <a:solidFill>
                  <a:srgbClr val="FF0000"/>
                </a:solidFill>
              </a:rPr>
              <a:t>有两个相等的实数根</a:t>
            </a:r>
            <a:r>
              <a:rPr altLang="zh-CN" dirty="0" kern="100" lang="zh-CN" smtClean="0">
                <a:solidFill>
                  <a:srgbClr val="FF0000"/>
                </a:solidFill>
              </a:rPr>
              <a:t>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58" name="内容占位符 1"/>
          <p:cNvSpPr txBox="1"/>
          <p:nvPr/>
        </p:nvSpPr>
        <p:spPr>
          <a:xfrm>
            <a:off x="412038" y="5710151"/>
            <a:ext cx="11337155" cy="720089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altLang="zh-CN" dirty="0" kern="100" lang="zh-CN" smtClean="0">
                <a:solidFill>
                  <a:srgbClr val="FF0000"/>
                </a:solidFill>
              </a:rPr>
              <a:t>方程</a:t>
            </a:r>
            <a:r>
              <a:rPr altLang="zh-CN" dirty="0" kern="100" lang="zh-CN">
                <a:solidFill>
                  <a:srgbClr val="FF0000"/>
                </a:solidFill>
              </a:rPr>
              <a:t>化为一般式，可得－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baseline="30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</a:rPr>
              <a:t>＋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－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k</a:t>
            </a:r>
            <a:r>
              <a:rPr altLang="zh-CN" dirty="0" kern="100" lang="zh-CN">
                <a:solidFill>
                  <a:srgbClr val="FF0000"/>
                </a:solidFill>
              </a:rPr>
              <a:t>＝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build="p"/>
      <p:bldP spid="1048657" grpId="0"/>
      <p:bldP spid="1048658" grpId="0" build="p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幻灯片 1</dc:title>
  <dc:creator>Administrator</dc:creator>
  <cp:lastModifiedBy>Administrator</cp:lastModifiedBy>
  <dcterms:created xsi:type="dcterms:W3CDTF">2019-06-18T10:08:00Z</dcterms:created>
  <dcterms:modified xsi:type="dcterms:W3CDTF">2024-03-21T05:42:02Z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2F97B26999C74D3C914C5009E115B104</vt:lpwstr>
  </property>
</Properties>
</file>